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Sphere Embedding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Dekel </a:t>
            </a:r>
            <a:r>
              <a:rPr lang="en-US" dirty="0" err="1"/>
              <a:t>Matalon</a:t>
            </a:r>
            <a:r>
              <a:rPr lang="en-US" dirty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1194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6831"/>
          </a:xfrm>
        </p:spPr>
        <p:txBody>
          <a:bodyPr/>
          <a:lstStyle/>
          <a:p>
            <a:r>
              <a:rPr lang="en-US" dirty="0"/>
              <a:t>Sphere representation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𝑧</m:t>
                            </m:r>
                          </m:e>
                          <m:sub>
                            <m:r>
                              <a:rPr lang="en-US" i="1"/>
                              <m:t>1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𝑧</m:t>
                            </m:r>
                          </m:e>
                          <m:sub>
                            <m:r>
                              <a:rPr lang="en-US" i="1"/>
                              <m:t>2</m:t>
                            </m:r>
                          </m:sub>
                        </m:sSub>
                        <m:r>
                          <a:rPr lang="en-US" i="1"/>
                          <m:t>,…,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𝑧</m:t>
                            </m:r>
                          </m:e>
                          <m:sub>
                            <m:r>
                              <a:rPr lang="en-US" i="1"/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/>
                      <m:t>∈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𝑅</m:t>
                        </m:r>
                      </m:e>
                      <m:sup>
                        <m:r>
                          <a:rPr lang="en-US" i="1"/>
                          <m:t>𝑛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discrete point on n-dim sphere, living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algn="l" rtl="0"/>
                <a:r>
                  <a:rPr lang="en-US" dirty="0"/>
                  <a:t>r is the radius of the sphere. For every point on the sphere: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𝑧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𝑟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𝐷</m:t>
                                </m:r>
                              </m:e>
                              <m:sub>
                                <m:r>
                                  <a:rPr lang="en-US" i="1"/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/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geodesic distance between points </a:t>
                </a:r>
                <a:r>
                  <a:rPr lang="en-US" dirty="0" err="1"/>
                  <a:t>i,j</a:t>
                </a:r>
                <a:endParaRPr lang="en-US" dirty="0"/>
              </a:p>
              <a:p>
                <a:pPr algn="l" rtl="0"/>
                <a:r>
                  <a:rPr lang="en-US" dirty="0"/>
                  <a:t>Z is the matrix which holds all the points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7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/>
              <a:t>Sphere representation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</p:spPr>
            <p:txBody>
              <a:bodyPr>
                <a:normAutofit lnSpcReduction="10000"/>
              </a:bodyPr>
              <a:lstStyle/>
              <a:p>
                <a:pPr algn="l" rtl="0"/>
                <a:r>
                  <a:rPr lang="en-US" dirty="0"/>
                  <a:t>For every 2 points on the sphere</a:t>
                </a:r>
              </a:p>
              <a:p>
                <a:pPr lvl="1" algn="l" rtl="0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/>
                      <m:t>𝜃</m:t>
                    </m:r>
                  </m:oMath>
                </a14:m>
                <a:r>
                  <a:rPr lang="en-US" dirty="0"/>
                  <a:t> be the angle between the vectors connecting the origin to the points.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/>
                      <m:t>𝜃</m:t>
                    </m:r>
                  </m:oMath>
                </a14:m>
                <a:r>
                  <a:rPr lang="en-US" dirty="0"/>
                  <a:t>is given using scalar product between those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,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/>
                      <m:t>𝑐𝑜𝑠</m:t>
                    </m:r>
                    <m:r>
                      <a:rPr lang="en-US"/>
                      <m:t>𝜃</m:t>
                    </m:r>
                    <m:d>
                      <m:dPr>
                        <m:begChr m:val="|"/>
                        <m:endChr m:val="|"/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𝑥</m:t>
                            </m:r>
                          </m:e>
                          <m:sub>
                            <m:r>
                              <a:rPr lang="en-US"/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/>
                        </m:ctrlPr>
                      </m:dPr>
                      <m:e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𝑥</m:t>
                            </m:r>
                          </m:e>
                          <m:sub>
                            <m:r>
                              <a:rPr lang="en-US"/>
                              <m:t>2</m:t>
                            </m:r>
                          </m:sub>
                        </m:sSub>
                      </m:e>
                    </m:d>
                    <m:r>
                      <a:rPr lang="en-US"/>
                      <m:t>= 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∙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/>
                      <m:t>𝑐𝑜𝑠</m:t>
                    </m:r>
                    <m:r>
                      <a:rPr lang="en-US"/>
                      <m:t>𝜃</m:t>
                    </m:r>
                    <m:r>
                      <a:rPr lang="en-US"/>
                      <m:t> </m:t>
                    </m:r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𝑟</m:t>
                        </m:r>
                      </m:e>
                      <m:sup>
                        <m:r>
                          <a:rPr lang="en-US"/>
                          <m:t>2</m:t>
                        </m:r>
                      </m:sup>
                    </m:sSup>
                    <m:r>
                      <a:rPr lang="en-US"/>
                      <m:t>= 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r>
                      <a:rPr lang="en-US"/>
                      <m:t>∙</m:t>
                    </m:r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𝑥</m:t>
                        </m:r>
                      </m:e>
                      <m:sub>
                        <m:r>
                          <a:rPr lang="en-US"/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/>
                      <m:t>𝜃</m:t>
                    </m:r>
                    <m:r>
                      <a:rPr lang="en-US"/>
                      <m:t>= </m:t>
                    </m:r>
                    <m:r>
                      <m:rPr>
                        <m:sty m:val="p"/>
                      </m:rPr>
                      <a:rPr lang="en-US"/>
                      <m:t>arccos</m:t>
                    </m:r>
                    <m:r>
                      <a:rPr lang="en-US"/>
                      <m:t>⁡(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𝑥</m:t>
                            </m:r>
                          </m:e>
                          <m:sub>
                            <m:r>
                              <a:rPr lang="en-US"/>
                              <m:t>1</m:t>
                            </m:r>
                          </m:sub>
                        </m:sSub>
                        <m:r>
                          <a:rPr lang="en-US"/>
                          <m:t>∙</m:t>
                        </m:r>
                        <m:sSub>
                          <m:sSubPr>
                            <m:ctrlPr>
                              <a:rPr lang="en-US"/>
                            </m:ctrlPr>
                          </m:sSubPr>
                          <m:e>
                            <m:r>
                              <a:rPr lang="en-US"/>
                              <m:t>𝑥</m:t>
                            </m:r>
                          </m:e>
                          <m:sub>
                            <m:r>
                              <a:rPr lang="en-US"/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/>
                            </m:ctrlPr>
                          </m:sSupPr>
                          <m:e>
                            <m:r>
                              <a:rPr lang="en-US"/>
                              <m:t>𝑟</m:t>
                            </m:r>
                          </m:e>
                          <m:sup>
                            <m:r>
                              <a:rPr lang="en-US"/>
                              <m:t>2</m:t>
                            </m:r>
                          </m:sup>
                        </m:sSup>
                      </m:den>
                    </m:f>
                    <m:r>
                      <a:rPr lang="en-US"/>
                      <m:t>)</m:t>
                    </m:r>
                  </m:oMath>
                </a14:m>
                <a:endParaRPr lang="en-US" dirty="0"/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d>
                          <m:dPr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𝐷</m:t>
                                </m:r>
                              </m:e>
                              <m:sub>
                                <m:r>
                                  <a:rPr lang="en-US"/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/>
                          <m:t>𝑖𝑗</m:t>
                        </m:r>
                      </m:sub>
                    </m:sSub>
                    <m:r>
                      <a:rPr lang="en-US"/>
                      <m:t>= </m:t>
                    </m:r>
                    <m:r>
                      <a:rPr lang="en-US"/>
                      <m:t>𝜃</m:t>
                    </m:r>
                    <m:r>
                      <a:rPr lang="en-US"/>
                      <m:t>𝑟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Matrix notation:</a:t>
                </a:r>
              </a:p>
              <a:p>
                <a:pPr lvl="1"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a:rPr lang="en-US"/>
                          <m:t>𝐷</m:t>
                        </m:r>
                      </m:e>
                      <m:sub>
                        <m:r>
                          <a:rPr lang="en-US"/>
                          <m:t>𝑠</m:t>
                        </m:r>
                      </m:sub>
                    </m:sSub>
                    <m:r>
                      <a:rPr lang="en-US"/>
                      <m:t>=</m:t>
                    </m:r>
                    <m:func>
                      <m:funcPr>
                        <m:ctrlPr>
                          <a:rPr lang="en-US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/>
                          <m:t>r</m:t>
                        </m:r>
                        <m:r>
                          <a:rPr lang="en-US"/>
                          <m:t> ∙</m:t>
                        </m:r>
                        <m:r>
                          <m:rPr>
                            <m:sty m:val="p"/>
                          </m:rPr>
                          <a:rPr lang="en-US"/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/>
                            </m:ctrlPr>
                          </m:dPr>
                          <m:e>
                            <m:f>
                              <m:fPr>
                                <m:ctrlPr>
                                  <a:rPr lang="en-US"/>
                                </m:ctrlPr>
                              </m:fPr>
                              <m:num>
                                <m:r>
                                  <a:rPr lang="en-US"/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/>
                                    </m:ctrlPr>
                                  </m:sSupPr>
                                  <m:e>
                                    <m:r>
                                      <a:rPr lang="en-US"/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/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/>
                                    </m:ctrlPr>
                                  </m:sSupPr>
                                  <m:e>
                                    <m:r>
                                      <a:rPr lang="en-US"/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/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 algn="l" rtl="0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9601200" cy="3670183"/>
              </a:xfrm>
              <a:blipFill>
                <a:blip r:embed="rId2"/>
                <a:stretch>
                  <a:fillRect l="-571" t="-21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/>
                  <a:t>Relation between Z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endParaRPr lang="he-IL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99" y="1593908"/>
                <a:ext cx="2894703" cy="369332"/>
              </a:xfrm>
              <a:prstGeom prst="rect">
                <a:avLst/>
              </a:prstGeom>
              <a:blipFill>
                <a:blip r:embed="rId3"/>
                <a:stretch>
                  <a:fillRect l="-1899" t="-11475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is the geodesic distances Matrix</a:t>
                </a:r>
                <a:endParaRPr lang="he-IL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65" y="1444818"/>
                <a:ext cx="3601755" cy="369332"/>
              </a:xfrm>
              <a:prstGeom prst="rect">
                <a:avLst/>
              </a:prstGeom>
              <a:blipFill>
                <a:blip r:embed="rId4"/>
                <a:stretch>
                  <a:fillRect t="-11475" r="-846" b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858665" y="1755288"/>
            <a:ext cx="4144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 is the matrix which holds all the points</a:t>
            </a:r>
          </a:p>
        </p:txBody>
      </p:sp>
    </p:spTree>
    <p:extLst>
      <p:ext uri="{BB962C8B-B14F-4D97-AF65-F5344CB8AC3E}">
        <p14:creationId xmlns:p14="http://schemas.microsoft.com/office/powerpoint/2010/main" val="81703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We’re given distances matrix </a:t>
                </a:r>
                <a:r>
                  <a:rPr lang="en-US" sz="2200" b="1" dirty="0"/>
                  <a:t>D</a:t>
                </a:r>
                <a:r>
                  <a:rPr lang="en-US" dirty="0"/>
                  <a:t>, and we want to embed those points to </a:t>
                </a:r>
                <a:r>
                  <a:rPr lang="en-US" sz="2400" b="1" dirty="0"/>
                  <a:t>d</a:t>
                </a:r>
                <a:r>
                  <a:rPr lang="en-US" dirty="0"/>
                  <a:t>-dimensional sphere with radius </a:t>
                </a:r>
                <a:r>
                  <a:rPr lang="en-US" sz="2400" b="1" dirty="0"/>
                  <a:t>r.</a:t>
                </a:r>
              </a:p>
              <a:p>
                <a:pPr algn="l" rtl="0"/>
                <a:r>
                  <a:rPr lang="en-US" dirty="0"/>
                  <a:t>Embedding error is 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/>
                      <m:t>𝐸</m:t>
                    </m:r>
                    <m:r>
                      <a:rPr lang="en-US"/>
                      <m:t>= </m:t>
                    </m:r>
                    <m:sSubSup>
                      <m:sSubSupPr>
                        <m:ctrlPr>
                          <a:rPr lang="en-US"/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𝐷</m:t>
                                </m:r>
                              </m:e>
                              <m:sub>
                                <m:r>
                                  <a:rPr lang="en-US"/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𝑍</m:t>
                                </m:r>
                              </m:e>
                            </m:d>
                            <m:r>
                              <a:rPr lang="en-US"/>
                              <m:t>−</m:t>
                            </m:r>
                            <m:r>
                              <a:rPr lang="en-US"/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/>
                          <m:t>𝐹</m:t>
                        </m:r>
                      </m:sub>
                      <m:sup>
                        <m:r>
                          <a:rPr lang="en-US"/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   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∙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)</a:t>
                </a:r>
              </a:p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𝑍</m:t>
                        </m:r>
                      </m:e>
                      <m:sup>
                        <m:r>
                          <a:rPr lang="en-US"/>
                          <m:t>𝑜𝑝𝑡</m:t>
                        </m:r>
                      </m:sup>
                    </m:sSup>
                    <m:r>
                      <a:rPr lang="en-US"/>
                      <m:t>= </m:t>
                    </m:r>
                    <m:sSubSup>
                      <m:sSubSupPr>
                        <m:ctrlPr>
                          <a:rPr lang="en-US"/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𝐷</m:t>
                                </m:r>
                              </m:e>
                              <m:sub>
                                <m:r>
                                  <a:rPr lang="en-US"/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𝑍</m:t>
                                </m:r>
                              </m:e>
                            </m:d>
                            <m:r>
                              <a:rPr lang="en-US"/>
                              <m:t>−</m:t>
                            </m:r>
                            <m:r>
                              <a:rPr lang="en-US"/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/>
                          <m:t>𝐹</m:t>
                        </m:r>
                      </m:sub>
                      <m:sup>
                        <m:r>
                          <a:rPr lang="en-US"/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3670183"/>
              </a:xfrm>
              <a:blipFill>
                <a:blip r:embed="rId2"/>
                <a:stretch>
                  <a:fillRect l="-571" t="-18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46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73810"/>
            <a:ext cx="9601200" cy="966831"/>
          </a:xfrm>
        </p:spPr>
        <p:txBody>
          <a:bodyPr/>
          <a:lstStyle/>
          <a:p>
            <a:r>
              <a:rPr lang="en-US" dirty="0"/>
              <a:t>Embedding process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/>
                  <a:t>Minimization problem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𝑍</m:t>
                        </m:r>
                      </m:e>
                      <m:sup>
                        <m:r>
                          <a:rPr lang="en-US"/>
                          <m:t>𝑜𝑝𝑡</m:t>
                        </m:r>
                      </m:sup>
                    </m:sSup>
                    <m:r>
                      <a:rPr lang="en-US"/>
                      <m:t>= </m:t>
                    </m:r>
                    <m:sSubSup>
                      <m:sSubSupPr>
                        <m:ctrlPr>
                          <a:rPr lang="en-US"/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/>
                                </m:ctrlPr>
                              </m:sSubPr>
                              <m:e>
                                <m:r>
                                  <a:rPr lang="en-US"/>
                                  <m:t>𝐷</m:t>
                                </m:r>
                              </m:e>
                              <m:sub>
                                <m:r>
                                  <a:rPr lang="en-US"/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/>
                                </m:ctrlPr>
                              </m:dPr>
                              <m:e>
                                <m:r>
                                  <a:rPr lang="en-US"/>
                                  <m:t>𝑍</m:t>
                                </m:r>
                              </m:e>
                            </m:d>
                            <m:r>
                              <a:rPr lang="en-US"/>
                              <m:t>−</m:t>
                            </m:r>
                            <m:r>
                              <a:rPr lang="en-US"/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/>
                          <m:t>𝐹</m:t>
                        </m:r>
                      </m:sub>
                      <m:sup>
                        <m:r>
                          <a:rPr lang="en-US"/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Steepest descent</a:t>
                </a: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𝑍</m:t>
                        </m:r>
                      </m:e>
                      <m:sup>
                        <m:r>
                          <a:rPr lang="en-US"/>
                          <m:t>𝑘</m:t>
                        </m:r>
                        <m:r>
                          <a:rPr lang="en-US"/>
                          <m:t>+</m:t>
                        </m:r>
                        <m:r>
                          <a:rPr lang="en-US"/>
                          <m:t>1</m:t>
                        </m:r>
                      </m:sup>
                    </m:sSup>
                    <m:r>
                      <a:rPr lang="en-US"/>
                      <m:t>= </m:t>
                    </m:r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a:rPr lang="en-US"/>
                          <m:t>𝑍</m:t>
                        </m:r>
                      </m:e>
                      <m:sup>
                        <m:r>
                          <a:rPr lang="en-US"/>
                          <m:t>𝑘</m:t>
                        </m:r>
                      </m:sup>
                    </m:sSup>
                    <m:r>
                      <a:rPr lang="en-US"/>
                      <m:t>−</m:t>
                    </m:r>
                    <m:r>
                      <a:rPr lang="en-US"/>
                      <m:t>𝜆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a:rPr lang="en-US"/>
                          <m:t>𝜕</m:t>
                        </m:r>
                        <m:r>
                          <a:rPr lang="en-US"/>
                          <m:t>𝐸</m:t>
                        </m:r>
                      </m:num>
                      <m:den>
                        <m:r>
                          <a:rPr lang="en-US"/>
                          <m:t>𝜕</m:t>
                        </m:r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den>
                    </m:f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Approximated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𝐸</m:t>
                        </m:r>
                      </m:num>
                      <m:den>
                        <m:r>
                          <a:rPr lang="en-US" i="1"/>
                          <m:t>𝜕</m:t>
                        </m:r>
                        <m:r>
                          <m:rPr>
                            <m:sty m:val="p"/>
                          </m:rPr>
                          <a:rPr lang="en-US"/>
                          <m:t>Z</m:t>
                        </m:r>
                      </m:den>
                    </m:f>
                  </m:oMath>
                </a14:m>
                <a:r>
                  <a:rPr lang="en-US" dirty="0"/>
                  <a:t> Projected back to the sphere in every step.</a:t>
                </a:r>
              </a:p>
              <a:p>
                <a:pPr algn="l" rtl="0"/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𝐸</m:t>
                        </m:r>
                      </m:num>
                      <m:den>
                        <m:r>
                          <a:rPr lang="en-US" i="1"/>
                          <m:t>𝜕</m:t>
                        </m:r>
                        <m:r>
                          <m:rPr>
                            <m:sty m:val="p"/>
                          </m:rPr>
                          <a:rPr lang="en-US"/>
                          <m:t>Z</m:t>
                        </m:r>
                      </m:den>
                    </m:f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𝐷</m:t>
                            </m:r>
                          </m:e>
                          <m:sub>
                            <m:r>
                              <a:rPr lang="en-US" i="1"/>
                              <m:t>𝑠</m:t>
                            </m:r>
                          </m:sub>
                        </m:sSub>
                        <m:r>
                          <a:rPr lang="en-US" i="1"/>
                          <m:t>−</m:t>
                        </m:r>
                        <m:r>
                          <a:rPr lang="en-US" i="1"/>
                          <m:t>𝐷</m:t>
                        </m:r>
                      </m:e>
                    </m:d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/>
                              <m:t>∇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𝐷</m:t>
                                </m:r>
                              </m:e>
                              <m:sub>
                                <m:r>
                                  <a:rPr lang="en-US" i="1"/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/>
                          <m:t>𝑡</m:t>
                        </m:r>
                      </m:sup>
                    </m:sSup>
                  </m:oMath>
                </a14:m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/>
                      <m:t>∇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𝑠</m:t>
                        </m:r>
                      </m:sub>
                    </m:sSub>
                    <m:r>
                      <a:rPr lang="en-US" i="1"/>
                      <m:t>= 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𝑟</m:t>
                            </m:r>
                          </m:e>
                          <m:sup>
                            <m:r>
                              <a:rPr lang="en-US" i="1"/>
                              <m:t>3</m:t>
                            </m:r>
                          </m:sup>
                        </m:sSup>
                        <m:r>
                          <a:rPr lang="en-US" i="1"/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/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𝑟</m:t>
                                </m:r>
                              </m:e>
                              <m:sup>
                                <m:r>
                                  <a:rPr lang="en-US" i="1"/>
                                  <m:t>4</m:t>
                                </m:r>
                              </m:sup>
                            </m:sSup>
                            <m:r>
                              <a:rPr lang="en-US" i="1"/>
                              <m:t>−</m:t>
                            </m:r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(</m:t>
                                </m:r>
                                <m:r>
                                  <a:rPr lang="en-US" i="1"/>
                                  <m:t>𝑍</m:t>
                                </m:r>
                                <m:sSup>
                                  <m:sSupPr>
                                    <m:ctrlPr>
                                      <a:rPr lang="en-US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/>
                                  <m:t>)</m:t>
                                </m:r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0641"/>
                <a:ext cx="9601200" cy="4508489"/>
              </a:xfrm>
              <a:blipFill>
                <a:blip r:embed="rId2"/>
                <a:stretch>
                  <a:fillRect l="-571" t="-10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248" y="4580554"/>
                <a:ext cx="2751394" cy="716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21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3275"/>
          </a:xfrm>
        </p:spPr>
        <p:txBody>
          <a:bodyPr/>
          <a:lstStyle/>
          <a:p>
            <a:r>
              <a:rPr lang="en-US" dirty="0"/>
              <a:t>Application 1</a:t>
            </a:r>
            <a:endParaRPr lang="he-IL" dirty="0"/>
          </a:p>
        </p:txBody>
      </p:sp>
      <p:pic>
        <p:nvPicPr>
          <p:cNvPr id="4" name="q3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017" y="1716713"/>
            <a:ext cx="2792835" cy="4654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793" y="1716713"/>
            <a:ext cx="5739468" cy="46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440"/>
          </a:xfrm>
        </p:spPr>
        <p:txBody>
          <a:bodyPr/>
          <a:lstStyle/>
          <a:p>
            <a:r>
              <a:rPr lang="en-US" dirty="0"/>
              <a:t>Application2</a:t>
            </a:r>
            <a:endParaRPr lang="he-IL" dirty="0"/>
          </a:p>
        </p:txBody>
      </p:sp>
      <p:pic>
        <p:nvPicPr>
          <p:cNvPr id="6" name="fvi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599" y="2138362"/>
            <a:ext cx="5160613" cy="3096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752" y="2138362"/>
            <a:ext cx="4505455" cy="3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sp>
        <p:nvSpPr>
          <p:cNvPr id="17" name="Rectangle 9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605" y="324685"/>
            <a:ext cx="6105279" cy="5571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03" y="3150808"/>
            <a:ext cx="2573312" cy="263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61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139</TotalTime>
  <Words>230</Words>
  <Application>Microsoft Office PowerPoint</Application>
  <PresentationFormat>Widescreen</PresentationFormat>
  <Paragraphs>37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Arial</vt:lpstr>
      <vt:lpstr>Cambria Math</vt:lpstr>
      <vt:lpstr>Franklin Gothic Book</vt:lpstr>
      <vt:lpstr>Crop</vt:lpstr>
      <vt:lpstr>Sphere Embedding</vt:lpstr>
      <vt:lpstr>Sphere representation</vt:lpstr>
      <vt:lpstr>Sphere representation</vt:lpstr>
      <vt:lpstr>Embedding process</vt:lpstr>
      <vt:lpstr>Embedding process</vt:lpstr>
      <vt:lpstr>Application 1</vt:lpstr>
      <vt:lpstr>Application2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Sphere Embedding</dc:title>
  <dc:creator>dekel</dc:creator>
  <cp:lastModifiedBy>dekel</cp:lastModifiedBy>
  <cp:revision>12</cp:revision>
  <dcterms:created xsi:type="dcterms:W3CDTF">2017-03-29T19:44:29Z</dcterms:created>
  <dcterms:modified xsi:type="dcterms:W3CDTF">2017-03-29T22:03:43Z</dcterms:modified>
</cp:coreProperties>
</file>